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98" r:id="rId4"/>
  </p:sldMasterIdLst>
  <p:notesMasterIdLst>
    <p:notesMasterId r:id="rId30"/>
  </p:notesMasterIdLst>
  <p:sldIdLst>
    <p:sldId id="267" r:id="rId5"/>
    <p:sldId id="258" r:id="rId6"/>
    <p:sldId id="273" r:id="rId7"/>
    <p:sldId id="275" r:id="rId8"/>
    <p:sldId id="262" r:id="rId9"/>
    <p:sldId id="268" r:id="rId10"/>
    <p:sldId id="272" r:id="rId11"/>
    <p:sldId id="269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3" r:id="rId22"/>
    <p:sldId id="286" r:id="rId23"/>
    <p:sldId id="287" r:id="rId24"/>
    <p:sldId id="288" r:id="rId25"/>
    <p:sldId id="289" r:id="rId26"/>
    <p:sldId id="265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0045C-9C5D-4237-8D86-673F5CDEB9EE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8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3EB9-F8D2-4880-8A7F-2DBB73160BFC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18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3EB9-F8D2-4880-8A7F-2DBB73160BFC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242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3EB9-F8D2-4880-8A7F-2DBB73160BFC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58534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3EB9-F8D2-4880-8A7F-2DBB73160BFC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0381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3EB9-F8D2-4880-8A7F-2DBB73160BFC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51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3EB9-F8D2-4880-8A7F-2DBB73160BFC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34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7B8F-408A-4799-8025-D8E6A24772E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69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DB780-22E9-4312-A599-46A93874FF08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9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4403-9862-4182-8204-7E0A97B81197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1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17E77-2DAA-4CB5-A4E8-D837BAC7CF0D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9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73D21-3DB0-4757-A0C3-9BF1531E10F7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04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13EB9-F8D2-4880-8A7F-2DBB73160BFC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487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9A4F-B37D-4491-8B8B-837EBDB6A2F5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2006-E458-484A-ACB8-9903F9ACB1A6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7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988D-49FE-46D4-B507-CE81D11841F0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54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D5F3C-E7D1-47CF-9B56-98BA1F779CE1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5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0113EB9-F8D2-4880-8A7F-2DBB73160BFC}" type="datetime1">
              <a:rPr lang="en-US" smtClean="0"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66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4043" y="2705276"/>
            <a:ext cx="4803913" cy="1447448"/>
          </a:xfrm>
        </p:spPr>
        <p:txBody>
          <a:bodyPr>
            <a:normAutofit/>
          </a:bodyPr>
          <a:lstStyle/>
          <a:p>
            <a:r>
              <a:rPr lang="en-US" sz="88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LARAVEL</a:t>
            </a:r>
            <a:endParaRPr lang="en-US" sz="9600" b="1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30" dirty="0"/>
              <a:t>Installing Laravel using composer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6DE898-FF63-4B7A-909A-94757E1BC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2" t="14561" r="1529" b="15110"/>
          <a:stretch/>
        </p:blipFill>
        <p:spPr>
          <a:xfrm>
            <a:off x="1890325" y="1695892"/>
            <a:ext cx="8901028" cy="39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30" dirty="0"/>
              <a:t>Installing Laravel using composer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6DE898-FF63-4B7A-909A-94757E1B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45324" y="2408661"/>
            <a:ext cx="5191030" cy="3928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1312F-B190-4F93-8FCD-52FCE674D397}"/>
              </a:ext>
            </a:extLst>
          </p:cNvPr>
          <p:cNvSpPr txBox="1"/>
          <p:nvPr/>
        </p:nvSpPr>
        <p:spPr>
          <a:xfrm>
            <a:off x="4309730" y="1710780"/>
            <a:ext cx="357254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https://laravel.com/docs/10.x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A4EED5-7241-41BC-8576-F8ABDE9CC29C}"/>
              </a:ext>
            </a:extLst>
          </p:cNvPr>
          <p:cNvCxnSpPr>
            <a:cxnSpLocks/>
          </p:cNvCxnSpPr>
          <p:nvPr/>
        </p:nvCxnSpPr>
        <p:spPr>
          <a:xfrm flipH="1">
            <a:off x="8181443" y="1895446"/>
            <a:ext cx="754911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BC627B-C850-4D35-AA31-6026557CA50E}"/>
              </a:ext>
            </a:extLst>
          </p:cNvPr>
          <p:cNvSpPr txBox="1"/>
          <p:nvPr/>
        </p:nvSpPr>
        <p:spPr>
          <a:xfrm>
            <a:off x="8936354" y="1690389"/>
            <a:ext cx="163741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 to this link</a:t>
            </a:r>
          </a:p>
        </p:txBody>
      </p:sp>
    </p:spTree>
    <p:extLst>
      <p:ext uri="{BB962C8B-B14F-4D97-AF65-F5344CB8AC3E}">
        <p14:creationId xmlns:p14="http://schemas.microsoft.com/office/powerpoint/2010/main" val="98277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30" dirty="0"/>
              <a:t>Laravel file &amp; folder structure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6DE898-FF63-4B7A-909A-94757E1BC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9" t="18580" r="4802" b="21702"/>
          <a:stretch/>
        </p:blipFill>
        <p:spPr>
          <a:xfrm>
            <a:off x="1869967" y="2030819"/>
            <a:ext cx="8802009" cy="33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1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30" dirty="0"/>
              <a:t>Laravel file &amp; folder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5C533-3C45-4D1F-B002-0C078B35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658" y="2043653"/>
            <a:ext cx="3650197" cy="3551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A81A3-190E-4B83-9A02-DF6BD642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52" y="2043653"/>
            <a:ext cx="3172268" cy="3334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6C3E27-E066-4FB5-BED2-CE7BF509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17" y="1545648"/>
            <a:ext cx="2962688" cy="4791744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B5FE7B90-FAB1-4152-9C8C-DC2A0A8446C3}"/>
              </a:ext>
            </a:extLst>
          </p:cNvPr>
          <p:cNvSpPr/>
          <p:nvPr/>
        </p:nvSpPr>
        <p:spPr>
          <a:xfrm>
            <a:off x="2356665" y="4922870"/>
            <a:ext cx="1935125" cy="1541721"/>
          </a:xfrm>
          <a:prstGeom prst="cloudCallout">
            <a:avLst>
              <a:gd name="adj1" fmla="val -57098"/>
              <a:gd name="adj2" fmla="val -78879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B099B176-43E2-4DF7-B78A-975B1B2A0979}"/>
              </a:ext>
            </a:extLst>
          </p:cNvPr>
          <p:cNvSpPr/>
          <p:nvPr/>
        </p:nvSpPr>
        <p:spPr>
          <a:xfrm>
            <a:off x="5844677" y="2418904"/>
            <a:ext cx="1935125" cy="1541721"/>
          </a:xfrm>
          <a:prstGeom prst="cloudCallout">
            <a:avLst>
              <a:gd name="adj1" fmla="val -69186"/>
              <a:gd name="adj2" fmla="val 50086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3E34718F-D789-4936-A702-539CEE73A571}"/>
              </a:ext>
            </a:extLst>
          </p:cNvPr>
          <p:cNvSpPr/>
          <p:nvPr/>
        </p:nvSpPr>
        <p:spPr>
          <a:xfrm>
            <a:off x="9743124" y="4607007"/>
            <a:ext cx="2285184" cy="1541721"/>
          </a:xfrm>
          <a:prstGeom prst="cloudCallout">
            <a:avLst>
              <a:gd name="adj1" fmla="val -30175"/>
              <a:gd name="adj2" fmla="val -103017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7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30" dirty="0"/>
              <a:t>Views</a:t>
            </a:r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098931-4114-4201-A9F5-14BD652750D3}"/>
              </a:ext>
            </a:extLst>
          </p:cNvPr>
          <p:cNvSpPr txBox="1"/>
          <p:nvPr/>
        </p:nvSpPr>
        <p:spPr>
          <a:xfrm>
            <a:off x="1056748" y="1922351"/>
            <a:ext cx="5599233" cy="250517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rebuchet MS"/>
              <a:cs typeface="Trebuchet MS"/>
            </a:endParaRPr>
          </a:p>
          <a:p>
            <a:pPr marL="361315" marR="5080" indent="-189230">
              <a:lnSpc>
                <a:spcPts val="2150"/>
              </a:lnSpc>
              <a:spcBef>
                <a:spcPts val="5"/>
              </a:spcBef>
              <a:buChar char="•"/>
              <a:tabLst>
                <a:tab pos="361950" algn="l"/>
              </a:tabLst>
            </a:pPr>
            <a:r>
              <a:rPr sz="2050" spc="-80" dirty="0">
                <a:latin typeface="Trebuchet MS"/>
                <a:cs typeface="Trebuchet MS"/>
              </a:rPr>
              <a:t>Provides </a:t>
            </a:r>
            <a:r>
              <a:rPr sz="2050" spc="-120" dirty="0">
                <a:latin typeface="Trebuchet MS"/>
                <a:cs typeface="Trebuchet MS"/>
              </a:rPr>
              <a:t>the </a:t>
            </a:r>
            <a:r>
              <a:rPr sz="2050" spc="-100" dirty="0">
                <a:latin typeface="Trebuchet MS"/>
                <a:cs typeface="Trebuchet MS"/>
              </a:rPr>
              <a:t>modularity </a:t>
            </a:r>
            <a:r>
              <a:rPr sz="2050" spc="-95" dirty="0">
                <a:latin typeface="Trebuchet MS"/>
                <a:cs typeface="Trebuchet MS"/>
              </a:rPr>
              <a:t>required </a:t>
            </a:r>
            <a:r>
              <a:rPr sz="2050" spc="-70" dirty="0">
                <a:latin typeface="Trebuchet MS"/>
                <a:cs typeface="Trebuchet MS"/>
              </a:rPr>
              <a:t>for </a:t>
            </a:r>
            <a:r>
              <a:rPr sz="2050" spc="-10" dirty="0">
                <a:latin typeface="Trebuchet MS"/>
                <a:cs typeface="Trebuchet MS"/>
              </a:rPr>
              <a:t>Web </a:t>
            </a:r>
            <a:r>
              <a:rPr sz="2050" spc="-130" dirty="0">
                <a:latin typeface="Trebuchet MS"/>
                <a:cs typeface="Trebuchet MS"/>
              </a:rPr>
              <a:t>application </a:t>
            </a:r>
            <a:r>
              <a:rPr sz="2050" spc="-605" dirty="0">
                <a:latin typeface="Trebuchet MS"/>
                <a:cs typeface="Trebuchet MS"/>
              </a:rPr>
              <a:t> </a:t>
            </a:r>
            <a:r>
              <a:rPr sz="2050" spc="-130" dirty="0">
                <a:latin typeface="Trebuchet MS"/>
                <a:cs typeface="Trebuchet MS"/>
              </a:rPr>
              <a:t>development.</a:t>
            </a:r>
            <a:endParaRPr lang="en-US" sz="2050" spc="-130" dirty="0">
              <a:latin typeface="Trebuchet MS"/>
              <a:cs typeface="Trebuchet MS"/>
            </a:endParaRPr>
          </a:p>
          <a:p>
            <a:pPr marL="361315" marR="5080" indent="-189230">
              <a:lnSpc>
                <a:spcPts val="2150"/>
              </a:lnSpc>
              <a:spcBef>
                <a:spcPts val="5"/>
              </a:spcBef>
              <a:buChar char="•"/>
              <a:tabLst>
                <a:tab pos="361950" algn="l"/>
              </a:tabLst>
            </a:pPr>
            <a:endParaRPr sz="2350" dirty="0">
              <a:latin typeface="Trebuchet MS"/>
              <a:cs typeface="Trebuchet MS"/>
            </a:endParaRPr>
          </a:p>
          <a:p>
            <a:pPr marL="361315" indent="-189865">
              <a:lnSpc>
                <a:spcPct val="100000"/>
              </a:lnSpc>
              <a:buChar char="•"/>
              <a:tabLst>
                <a:tab pos="361950" algn="l"/>
              </a:tabLst>
            </a:pPr>
            <a:r>
              <a:rPr sz="2050" spc="-95" dirty="0">
                <a:latin typeface="Trebuchet MS"/>
                <a:cs typeface="Trebuchet MS"/>
              </a:rPr>
              <a:t>Located</a:t>
            </a:r>
            <a:r>
              <a:rPr sz="2050" spc="-60" dirty="0">
                <a:latin typeface="Trebuchet MS"/>
                <a:cs typeface="Trebuchet MS"/>
              </a:rPr>
              <a:t> </a:t>
            </a:r>
            <a:r>
              <a:rPr sz="2050" spc="-165" dirty="0">
                <a:latin typeface="Trebuchet MS"/>
                <a:cs typeface="Trebuchet MS"/>
              </a:rPr>
              <a:t>at</a:t>
            </a:r>
            <a:r>
              <a:rPr sz="2050" spc="-40" dirty="0">
                <a:latin typeface="Trebuchet MS"/>
                <a:cs typeface="Trebuchet MS"/>
              </a:rPr>
              <a:t> </a:t>
            </a:r>
            <a:r>
              <a:rPr sz="2050" dirty="0">
                <a:solidFill>
                  <a:srgbClr val="FF0000"/>
                </a:solidFill>
                <a:latin typeface="Courier New"/>
                <a:cs typeface="Courier New"/>
              </a:rPr>
              <a:t>resources\views</a:t>
            </a:r>
          </a:p>
          <a:p>
            <a:pPr>
              <a:lnSpc>
                <a:spcPct val="100000"/>
              </a:lnSpc>
              <a:buFont typeface="Trebuchet MS"/>
              <a:buChar char="•"/>
            </a:pPr>
            <a:endParaRPr sz="2800" dirty="0">
              <a:latin typeface="Courier New"/>
              <a:cs typeface="Courier New"/>
            </a:endParaRPr>
          </a:p>
          <a:p>
            <a:pPr marL="361315" marR="318135" indent="-189230">
              <a:lnSpc>
                <a:spcPts val="2180"/>
              </a:lnSpc>
              <a:spcBef>
                <a:spcPts val="5"/>
              </a:spcBef>
              <a:buChar char="•"/>
              <a:tabLst>
                <a:tab pos="361950" algn="l"/>
              </a:tabLst>
            </a:pPr>
            <a:r>
              <a:rPr sz="2050" spc="-45" dirty="0">
                <a:latin typeface="Trebuchet MS"/>
                <a:cs typeface="Trebuchet MS"/>
              </a:rPr>
              <a:t>S</a:t>
            </a:r>
            <a:r>
              <a:rPr sz="2050" spc="-114" dirty="0">
                <a:latin typeface="Trebuchet MS"/>
                <a:cs typeface="Trebuchet MS"/>
              </a:rPr>
              <a:t>eparates</a:t>
            </a:r>
            <a:r>
              <a:rPr sz="2050" spc="-60" dirty="0">
                <a:latin typeface="Trebuchet MS"/>
                <a:cs typeface="Trebuchet MS"/>
              </a:rPr>
              <a:t> </a:t>
            </a:r>
            <a:r>
              <a:rPr sz="2050" spc="-114" dirty="0">
                <a:latin typeface="Trebuchet MS"/>
                <a:cs typeface="Trebuchet MS"/>
              </a:rPr>
              <a:t>the</a:t>
            </a:r>
            <a:r>
              <a:rPr sz="2050" spc="-50" dirty="0">
                <a:latin typeface="Trebuchet MS"/>
                <a:cs typeface="Trebuchet MS"/>
              </a:rPr>
              <a:t> </a:t>
            </a:r>
            <a:r>
              <a:rPr sz="2050" spc="-60" dirty="0">
                <a:latin typeface="Trebuchet MS"/>
                <a:cs typeface="Trebuchet MS"/>
              </a:rPr>
              <a:t>cont</a:t>
            </a:r>
            <a:r>
              <a:rPr sz="2050" spc="-105" dirty="0">
                <a:latin typeface="Trebuchet MS"/>
                <a:cs typeface="Trebuchet MS"/>
              </a:rPr>
              <a:t>r</a:t>
            </a:r>
            <a:r>
              <a:rPr sz="2050" spc="-150" dirty="0">
                <a:latin typeface="Trebuchet MS"/>
                <a:cs typeface="Trebuchet MS"/>
              </a:rPr>
              <a:t>oller/</a:t>
            </a:r>
            <a:r>
              <a:rPr sz="2050" spc="-204" dirty="0">
                <a:latin typeface="Trebuchet MS"/>
                <a:cs typeface="Trebuchet MS"/>
              </a:rPr>
              <a:t>a</a:t>
            </a:r>
            <a:r>
              <a:rPr sz="2050" spc="-114" dirty="0">
                <a:latin typeface="Trebuchet MS"/>
                <a:cs typeface="Trebuchet MS"/>
              </a:rPr>
              <a:t>pplication</a:t>
            </a:r>
            <a:r>
              <a:rPr sz="2050" spc="-60" dirty="0">
                <a:latin typeface="Trebuchet MS"/>
                <a:cs typeface="Trebuchet MS"/>
              </a:rPr>
              <a:t> </a:t>
            </a:r>
            <a:r>
              <a:rPr sz="2050" spc="-105" dirty="0">
                <a:latin typeface="Trebuchet MS"/>
                <a:cs typeface="Trebuchet MS"/>
              </a:rPr>
              <a:t>logi</a:t>
            </a:r>
            <a:r>
              <a:rPr sz="2050" spc="-120" dirty="0">
                <a:latin typeface="Trebuchet MS"/>
                <a:cs typeface="Trebuchet MS"/>
              </a:rPr>
              <a:t>c</a:t>
            </a:r>
            <a:r>
              <a:rPr sz="2050" spc="-50" dirty="0">
                <a:latin typeface="Trebuchet MS"/>
                <a:cs typeface="Trebuchet MS"/>
              </a:rPr>
              <a:t> </a:t>
            </a:r>
            <a:r>
              <a:rPr sz="2050" spc="-110" dirty="0">
                <a:latin typeface="Trebuchet MS"/>
                <a:cs typeface="Trebuchet MS"/>
              </a:rPr>
              <a:t>f</a:t>
            </a:r>
            <a:r>
              <a:rPr sz="2050" spc="-175" dirty="0">
                <a:latin typeface="Trebuchet MS"/>
                <a:cs typeface="Trebuchet MS"/>
              </a:rPr>
              <a:t>r</a:t>
            </a:r>
            <a:r>
              <a:rPr sz="2050" spc="-40" dirty="0">
                <a:latin typeface="Trebuchet MS"/>
                <a:cs typeface="Trebuchet MS"/>
              </a:rPr>
              <a:t>om</a:t>
            </a:r>
            <a:r>
              <a:rPr sz="2050" spc="-50" dirty="0">
                <a:latin typeface="Trebuchet MS"/>
                <a:cs typeface="Trebuchet MS"/>
              </a:rPr>
              <a:t> </a:t>
            </a:r>
            <a:r>
              <a:rPr sz="2050" spc="-100" dirty="0">
                <a:latin typeface="Trebuchet MS"/>
                <a:cs typeface="Trebuchet MS"/>
              </a:rPr>
              <a:t>the  </a:t>
            </a:r>
            <a:r>
              <a:rPr sz="2050" spc="-55" dirty="0">
                <a:latin typeface="Trebuchet MS"/>
                <a:cs typeface="Trebuchet MS"/>
              </a:rPr>
              <a:t>p</a:t>
            </a:r>
            <a:r>
              <a:rPr sz="2050" spc="-85" dirty="0">
                <a:latin typeface="Trebuchet MS"/>
                <a:cs typeface="Trebuchet MS"/>
              </a:rPr>
              <a:t>r</a:t>
            </a:r>
            <a:r>
              <a:rPr sz="2050" spc="-105" dirty="0">
                <a:latin typeface="Trebuchet MS"/>
                <a:cs typeface="Trebuchet MS"/>
              </a:rPr>
              <a:t>esentation</a:t>
            </a:r>
            <a:r>
              <a:rPr sz="2050" spc="-55" dirty="0">
                <a:latin typeface="Trebuchet MS"/>
                <a:cs typeface="Trebuchet MS"/>
              </a:rPr>
              <a:t> </a:t>
            </a:r>
            <a:r>
              <a:rPr sz="2050" spc="-105" dirty="0">
                <a:latin typeface="Trebuchet MS"/>
                <a:cs typeface="Trebuchet MS"/>
              </a:rPr>
              <a:t>logi</a:t>
            </a:r>
            <a:r>
              <a:rPr sz="2050" spc="-80" dirty="0">
                <a:latin typeface="Trebuchet MS"/>
                <a:cs typeface="Trebuchet MS"/>
              </a:rPr>
              <a:t>c</a:t>
            </a:r>
            <a:r>
              <a:rPr sz="2050" spc="-305" dirty="0">
                <a:latin typeface="Trebuchet MS"/>
                <a:cs typeface="Trebuchet MS"/>
              </a:rPr>
              <a:t>.</a:t>
            </a:r>
            <a:endParaRPr sz="2050" dirty="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65B8D-FF1F-43F2-A54C-BE8D491D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29" y="1637414"/>
            <a:ext cx="2962688" cy="4791744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56626D0-90CE-4E1E-986A-C0C54389F800}"/>
              </a:ext>
            </a:extLst>
          </p:cNvPr>
          <p:cNvSpPr/>
          <p:nvPr/>
        </p:nvSpPr>
        <p:spPr>
          <a:xfrm>
            <a:off x="8906853" y="2491565"/>
            <a:ext cx="1935125" cy="1541721"/>
          </a:xfrm>
          <a:prstGeom prst="cloudCallout">
            <a:avLst>
              <a:gd name="adj1" fmla="val -69186"/>
              <a:gd name="adj2" fmla="val 50086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25846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30" dirty="0"/>
              <a:t>View and route folder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6DE898-FF63-4B7A-909A-94757E1B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7195" y="1871331"/>
            <a:ext cx="8949833" cy="36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1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30" dirty="0"/>
              <a:t>Named route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6DE898-FF63-4B7A-909A-94757E1BC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2" b="16959"/>
          <a:stretch/>
        </p:blipFill>
        <p:spPr>
          <a:xfrm>
            <a:off x="1849870" y="2185012"/>
            <a:ext cx="8793488" cy="33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0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30" dirty="0"/>
              <a:t>Named route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6DE898-FF63-4B7A-909A-94757E1BC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6" b="18620"/>
          <a:stretch/>
        </p:blipFill>
        <p:spPr>
          <a:xfrm>
            <a:off x="1766990" y="2052084"/>
            <a:ext cx="8902491" cy="33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6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5790-2280-4298-80B0-F661EDB8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Blade Template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2C7F9-6300-4C3A-A4BD-576D86FD67B4}"/>
              </a:ext>
            </a:extLst>
          </p:cNvPr>
          <p:cNvSpPr txBox="1"/>
          <p:nvPr/>
        </p:nvSpPr>
        <p:spPr>
          <a:xfrm>
            <a:off x="4146698" y="2147777"/>
            <a:ext cx="329609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Blade 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615115-871E-4C44-BF3F-504026ED700D}"/>
              </a:ext>
            </a:extLst>
          </p:cNvPr>
          <p:cNvCxnSpPr/>
          <p:nvPr/>
        </p:nvCxnSpPr>
        <p:spPr>
          <a:xfrm>
            <a:off x="5794744" y="2668770"/>
            <a:ext cx="0" cy="414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0D820A-461E-427B-8C4F-95B3297E0EF2}"/>
              </a:ext>
            </a:extLst>
          </p:cNvPr>
          <p:cNvSpPr txBox="1"/>
          <p:nvPr/>
        </p:nvSpPr>
        <p:spPr>
          <a:xfrm>
            <a:off x="3689497" y="3235101"/>
            <a:ext cx="421049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Template Engine based on PHP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1D248-2954-424D-8BFE-E03F33376390}"/>
              </a:ext>
            </a:extLst>
          </p:cNvPr>
          <p:cNvSpPr txBox="1"/>
          <p:nvPr/>
        </p:nvSpPr>
        <p:spPr>
          <a:xfrm>
            <a:off x="1906767" y="4248204"/>
            <a:ext cx="739672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Blade provides a clean and convenient way to create views in Laravel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5E8E7-7789-47B2-8219-1623D2458B81}"/>
              </a:ext>
            </a:extLst>
          </p:cNvPr>
          <p:cNvSpPr txBox="1"/>
          <p:nvPr/>
        </p:nvSpPr>
        <p:spPr>
          <a:xfrm>
            <a:off x="3140147" y="4862657"/>
            <a:ext cx="530919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Benefits: Create Dynamic and Reusable Templates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D7F9B-3125-4135-A838-0539A43AFE30}"/>
              </a:ext>
            </a:extLst>
          </p:cNvPr>
          <p:cNvSpPr txBox="1"/>
          <p:nvPr/>
        </p:nvSpPr>
        <p:spPr>
          <a:xfrm>
            <a:off x="4602144" y="5975498"/>
            <a:ext cx="2977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HTML,</a:t>
            </a:r>
            <a:r>
              <a:rPr lang="en-US" dirty="0"/>
              <a:t>    </a:t>
            </a:r>
            <a:r>
              <a:rPr lang="en-US" sz="2800" b="1" dirty="0">
                <a:solidFill>
                  <a:srgbClr val="FFC000"/>
                </a:solidFill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426943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 animBg="1"/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943" y="655111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50" dirty="0"/>
              <a:t>BLADE</a:t>
            </a:r>
            <a:r>
              <a:rPr lang="en-US" spc="345" dirty="0"/>
              <a:t> </a:t>
            </a:r>
            <a:r>
              <a:rPr lang="en-US" spc="130" dirty="0"/>
              <a:t>Template</a:t>
            </a:r>
            <a:r>
              <a:rPr lang="en-US" spc="340" dirty="0"/>
              <a:t> </a:t>
            </a:r>
            <a:r>
              <a:rPr lang="en-US" spc="160" dirty="0"/>
              <a:t>syntax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985D1-FBA1-431E-B05A-3A73D0A3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4" t="15039" r="5029" b="11318"/>
          <a:stretch/>
        </p:blipFill>
        <p:spPr>
          <a:xfrm>
            <a:off x="2402957" y="2015886"/>
            <a:ext cx="7729871" cy="40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4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AB5E-1203-4371-9500-9E36B235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Laravel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2F3D9-4A8D-493D-B035-509FD73CC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365" y="2166065"/>
            <a:ext cx="10178322" cy="367830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Laravel</a:t>
            </a:r>
            <a:r>
              <a:rPr lang="en-US" dirty="0">
                <a:solidFill>
                  <a:schemeClr val="tx1"/>
                </a:solidFill>
              </a:rPr>
              <a:t> is a free and open-source PHP-based web framework for building web applications.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It was created by Taylor Otwell.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It follows a model-view-controller design pattern. 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Laravel's fundamental concepts include Routing, Views, Eloquent ORM, Controllers, Models &amp; Migrations, Requests, and Responses.</a:t>
            </a:r>
            <a:endParaRPr lang="en-US" dirty="0"/>
          </a:p>
          <a:p>
            <a:r>
              <a:rPr lang="en-US" spc="25" dirty="0">
                <a:solidFill>
                  <a:schemeClr val="tx1"/>
                </a:solidFill>
                <a:latin typeface="Trebuchet MS"/>
                <a:cs typeface="Trebuchet MS"/>
              </a:rPr>
              <a:t>An</a:t>
            </a:r>
            <a:r>
              <a:rPr lang="en-US" spc="-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pc="-145" dirty="0">
                <a:solidFill>
                  <a:schemeClr val="tx1"/>
                </a:solidFill>
                <a:latin typeface="Trebuchet MS"/>
                <a:cs typeface="Trebuchet MS"/>
              </a:rPr>
              <a:t>al</a:t>
            </a:r>
            <a:r>
              <a:rPr lang="en-US" spc="-135" dirty="0">
                <a:solidFill>
                  <a:schemeClr val="tx1"/>
                </a:solidFill>
                <a:latin typeface="Trebuchet MS"/>
                <a:cs typeface="Trebuchet MS"/>
              </a:rPr>
              <a:t>t</a:t>
            </a:r>
            <a:r>
              <a:rPr lang="en-US" spc="-95" dirty="0">
                <a:solidFill>
                  <a:schemeClr val="tx1"/>
                </a:solidFill>
                <a:latin typeface="Trebuchet MS"/>
                <a:cs typeface="Trebuchet MS"/>
              </a:rPr>
              <a:t>ernati</a:t>
            </a:r>
            <a:r>
              <a:rPr lang="en-US" spc="-170" dirty="0">
                <a:solidFill>
                  <a:schemeClr val="tx1"/>
                </a:solidFill>
                <a:latin typeface="Trebuchet MS"/>
                <a:cs typeface="Trebuchet MS"/>
              </a:rPr>
              <a:t>v</a:t>
            </a:r>
            <a:r>
              <a:rPr lang="en-US" spc="-120" dirty="0">
                <a:solidFill>
                  <a:schemeClr val="tx1"/>
                </a:solidFill>
                <a:latin typeface="Trebuchet MS"/>
                <a:cs typeface="Trebuchet MS"/>
              </a:rPr>
              <a:t>e</a:t>
            </a:r>
            <a:r>
              <a:rPr lang="en-US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pc="-40" dirty="0">
                <a:solidFill>
                  <a:schemeClr val="tx1"/>
                </a:solidFill>
                <a:latin typeface="Trebuchet MS"/>
                <a:cs typeface="Trebuchet MS"/>
              </a:rPr>
              <a:t>to  </a:t>
            </a:r>
            <a:r>
              <a:rPr lang="en-US" spc="-40" dirty="0" err="1">
                <a:solidFill>
                  <a:schemeClr val="tx1"/>
                </a:solidFill>
                <a:latin typeface="Trebuchet MS"/>
                <a:cs typeface="Trebuchet MS"/>
              </a:rPr>
              <a:t>CakePHP</a:t>
            </a:r>
            <a:r>
              <a:rPr lang="en-US" spc="-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pc="-114" dirty="0">
                <a:solidFill>
                  <a:schemeClr val="tx1"/>
                </a:solidFill>
                <a:latin typeface="Trebuchet MS"/>
                <a:cs typeface="Trebuchet MS"/>
              </a:rPr>
              <a:t>and </a:t>
            </a:r>
            <a:r>
              <a:rPr lang="en-US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pc="-55" dirty="0">
                <a:solidFill>
                  <a:schemeClr val="tx1"/>
                </a:solidFill>
                <a:latin typeface="Trebuchet MS"/>
                <a:cs typeface="Trebuchet MS"/>
              </a:rPr>
              <a:t>CodeIgniter</a:t>
            </a:r>
            <a:endParaRPr lang="en-US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943" y="655111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50" dirty="0"/>
              <a:t>BLADE</a:t>
            </a:r>
            <a:r>
              <a:rPr lang="en-US" spc="345" dirty="0"/>
              <a:t> </a:t>
            </a:r>
            <a:r>
              <a:rPr lang="en-US" spc="130" dirty="0"/>
              <a:t>Template</a:t>
            </a:r>
            <a:r>
              <a:rPr lang="en-US" spc="340" dirty="0"/>
              <a:t> </a:t>
            </a:r>
            <a:r>
              <a:rPr lang="en-US" spc="160" dirty="0"/>
              <a:t>syntax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985D1-FBA1-431E-B05A-3A73D0A3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8" t="20245" r="24588" b="23847"/>
          <a:stretch/>
        </p:blipFill>
        <p:spPr>
          <a:xfrm>
            <a:off x="2789274" y="1885488"/>
            <a:ext cx="6613451" cy="364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5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943" y="655111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50" dirty="0"/>
              <a:t>BLADE</a:t>
            </a:r>
            <a:r>
              <a:rPr lang="en-US" spc="345" dirty="0"/>
              <a:t> </a:t>
            </a:r>
            <a:r>
              <a:rPr lang="en-US" spc="130" dirty="0"/>
              <a:t>Template</a:t>
            </a:r>
            <a:r>
              <a:rPr lang="en-US" spc="340" dirty="0"/>
              <a:t> </a:t>
            </a:r>
            <a:r>
              <a:rPr lang="en-US" spc="160" dirty="0"/>
              <a:t>syntax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985D1-FBA1-431E-B05A-3A73D0A3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3" t="20775" r="21159" b="22787"/>
          <a:stretch/>
        </p:blipFill>
        <p:spPr>
          <a:xfrm>
            <a:off x="913799" y="2232837"/>
            <a:ext cx="5274899" cy="2668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8C742-19AB-40E5-B8E3-AAB1273E9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13" t="14226" r="17887" b="10041"/>
          <a:stretch/>
        </p:blipFill>
        <p:spPr>
          <a:xfrm>
            <a:off x="6603368" y="2137145"/>
            <a:ext cx="5188139" cy="33537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94A412-3614-4F20-98F1-CAC87F45D85A}"/>
              </a:ext>
            </a:extLst>
          </p:cNvPr>
          <p:cNvCxnSpPr>
            <a:stCxn id="2" idx="2"/>
          </p:cNvCxnSpPr>
          <p:nvPr/>
        </p:nvCxnSpPr>
        <p:spPr>
          <a:xfrm>
            <a:off x="6362104" y="1516735"/>
            <a:ext cx="0" cy="454382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444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943" y="655111"/>
            <a:ext cx="10178322" cy="861624"/>
          </a:xfrm>
        </p:spPr>
        <p:txBody>
          <a:bodyPr>
            <a:normAutofit/>
          </a:bodyPr>
          <a:lstStyle/>
          <a:p>
            <a:pPr algn="ctr"/>
            <a:r>
              <a:rPr lang="en-US" spc="150" dirty="0"/>
              <a:t>BLADE</a:t>
            </a:r>
            <a:r>
              <a:rPr lang="en-US" spc="345" dirty="0"/>
              <a:t> </a:t>
            </a:r>
            <a:r>
              <a:rPr lang="en-US" spc="130" dirty="0"/>
              <a:t>Template</a:t>
            </a:r>
            <a:r>
              <a:rPr lang="en-US" spc="340" dirty="0"/>
              <a:t> </a:t>
            </a:r>
            <a:r>
              <a:rPr lang="en-US" spc="160" dirty="0"/>
              <a:t>syntax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985D1-FBA1-431E-B05A-3A73D0A3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1" t="16237" r="5649" b="51478"/>
          <a:stretch/>
        </p:blipFill>
        <p:spPr>
          <a:xfrm>
            <a:off x="2822135" y="4857289"/>
            <a:ext cx="7172852" cy="1579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8C742-19AB-40E5-B8E3-AAB1273E9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9" t="17571" r="7584" b="15392"/>
          <a:stretch/>
        </p:blipFill>
        <p:spPr>
          <a:xfrm>
            <a:off x="3115340" y="1658678"/>
            <a:ext cx="6586443" cy="29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5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6153-4459-4177-9643-56942152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Blade Temp-late main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E28-2F4B-4D05-A048-F8D94EACB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80496"/>
            <a:ext cx="10359129" cy="367830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@include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@extends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@yield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@section</a:t>
            </a:r>
          </a:p>
        </p:txBody>
      </p:sp>
    </p:spTree>
    <p:extLst>
      <p:ext uri="{BB962C8B-B14F-4D97-AF65-F5344CB8AC3E}">
        <p14:creationId xmlns:p14="http://schemas.microsoft.com/office/powerpoint/2010/main" val="39716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8926-85C7-4FFB-BE61-B9841927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create Database using PhpMyAdmin /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22F3C-16BC-4C39-A9F4-A56C6A30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5852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Rename the database inside .env file</a:t>
            </a:r>
          </a:p>
          <a:p>
            <a:r>
              <a:rPr lang="en-US" dirty="0"/>
              <a:t>Run Php artisan migrate</a:t>
            </a:r>
          </a:p>
          <a:p>
            <a:r>
              <a:rPr lang="en-US" dirty="0"/>
              <a:t>Create Migrations:</a:t>
            </a:r>
          </a:p>
          <a:p>
            <a:pPr marL="0" indent="0">
              <a:buNone/>
            </a:pPr>
            <a:r>
              <a:rPr lang="en-US" dirty="0"/>
              <a:t>        php artisan make:migration create_students_table</a:t>
            </a:r>
          </a:p>
          <a:p>
            <a:r>
              <a:rPr lang="en-US" dirty="0"/>
              <a:t>Create Model:</a:t>
            </a:r>
          </a:p>
          <a:p>
            <a:pPr marL="0" indent="0">
              <a:buNone/>
            </a:pPr>
            <a:r>
              <a:rPr lang="en-US" dirty="0"/>
              <a:t>       php artisan make:model students</a:t>
            </a:r>
          </a:p>
          <a:p>
            <a:r>
              <a:rPr lang="en-US" dirty="0"/>
              <a:t>Create Controller:</a:t>
            </a:r>
          </a:p>
          <a:p>
            <a:pPr marL="0" indent="0">
              <a:buNone/>
            </a:pPr>
            <a:r>
              <a:rPr lang="en-US" dirty="0"/>
              <a:t>      php artisan make:controller StudentsController</a:t>
            </a:r>
          </a:p>
          <a:p>
            <a:r>
              <a:rPr lang="en-US" dirty="0"/>
              <a:t>Make migration along-with model class</a:t>
            </a:r>
          </a:p>
          <a:p>
            <a:pPr marL="0" indent="0">
              <a:buNone/>
            </a:pPr>
            <a:r>
              <a:rPr lang="en-US" dirty="0"/>
              <a:t>       php artisan make:model students –m</a:t>
            </a:r>
          </a:p>
          <a:p>
            <a:r>
              <a:rPr lang="en-US" dirty="0"/>
              <a:t>Make migration along-with model class and controller</a:t>
            </a:r>
          </a:p>
          <a:p>
            <a:pPr marL="0" indent="0">
              <a:buNone/>
            </a:pPr>
            <a:r>
              <a:rPr lang="en-US" dirty="0"/>
              <a:t>        php artisan make:model students -m –c</a:t>
            </a:r>
          </a:p>
          <a:p>
            <a:r>
              <a:rPr lang="en-US" dirty="0"/>
              <a:t>@csrf (Cross Site Request Forgery)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8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234A-9561-4EE4-887E-CE0BF1B1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User Authentication: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FFBE7-8018-4E71-AB8F-1A60C16B9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Rename the database inside .env file</a:t>
            </a:r>
          </a:p>
          <a:p>
            <a:r>
              <a:rPr lang="en-US" dirty="0"/>
              <a:t>.ENV stands for (environment specific variables for the app)</a:t>
            </a:r>
          </a:p>
          <a:p>
            <a:r>
              <a:rPr lang="en-US" dirty="0"/>
              <a:t>Php artisan migrate</a:t>
            </a:r>
          </a:p>
          <a:p>
            <a:r>
              <a:rPr lang="en-US" dirty="0"/>
              <a:t>For user authentication (login/signup) run the following commands</a:t>
            </a:r>
          </a:p>
          <a:p>
            <a:pPr marL="0" indent="0">
              <a:buNone/>
            </a:pPr>
            <a:r>
              <a:rPr lang="en-US" dirty="0"/>
              <a:t>      composer require laravel/ui</a:t>
            </a:r>
          </a:p>
          <a:p>
            <a:pPr marL="0" indent="0">
              <a:buNone/>
            </a:pPr>
            <a:r>
              <a:rPr lang="en-US" dirty="0"/>
              <a:t>      php artisan ui bootstrap --auth</a:t>
            </a:r>
          </a:p>
          <a:p>
            <a:pPr marL="0" indent="0">
              <a:buNone/>
            </a:pPr>
            <a:r>
              <a:rPr lang="en-US" dirty="0"/>
              <a:t>      npm install (agar nodejs installed nai hoga to ye run nai hoga!)</a:t>
            </a:r>
          </a:p>
          <a:p>
            <a:pPr marL="0" indent="0">
              <a:buNone/>
            </a:pPr>
            <a:r>
              <a:rPr lang="en-US" dirty="0"/>
              <a:t>      npm run dev</a:t>
            </a:r>
          </a:p>
          <a:p>
            <a:pPr marL="0" indent="0">
              <a:buNone/>
            </a:pPr>
            <a:r>
              <a:rPr lang="en-US" dirty="0"/>
              <a:t>      npm run development OR npm run build</a:t>
            </a:r>
          </a:p>
          <a:p>
            <a:pPr marL="0" indent="0">
              <a:buNone/>
            </a:pPr>
            <a:r>
              <a:rPr lang="en-US" dirty="0"/>
              <a:t>      php artisan serve</a:t>
            </a:r>
          </a:p>
        </p:txBody>
      </p:sp>
    </p:spTree>
    <p:extLst>
      <p:ext uri="{BB962C8B-B14F-4D97-AF65-F5344CB8AC3E}">
        <p14:creationId xmlns:p14="http://schemas.microsoft.com/office/powerpoint/2010/main" val="3657979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2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/>
          <a:lstStyle/>
          <a:p>
            <a:r>
              <a:rPr lang="en-US" spc="130" dirty="0"/>
              <a:t>What is mvc?</a:t>
            </a:r>
            <a:endParaRPr lang="en-US" dirty="0"/>
          </a:p>
        </p:txBody>
      </p:sp>
      <p:grpSp>
        <p:nvGrpSpPr>
          <p:cNvPr id="11" name="object 3">
            <a:extLst>
              <a:ext uri="{FF2B5EF4-FFF2-40B4-BE49-F238E27FC236}">
                <a16:creationId xmlns:a16="http://schemas.microsoft.com/office/drawing/2014/main" id="{A96454EA-4B00-49E4-B70D-C2FCD5FC589F}"/>
              </a:ext>
            </a:extLst>
          </p:cNvPr>
          <p:cNvGrpSpPr/>
          <p:nvPr/>
        </p:nvGrpSpPr>
        <p:grpSpPr>
          <a:xfrm>
            <a:off x="2017740" y="1538248"/>
            <a:ext cx="7519670" cy="4887595"/>
            <a:chOff x="2007107" y="1240536"/>
            <a:chExt cx="7519670" cy="4887595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62EE34A5-40ED-4E58-A9FE-8EDD81566A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6074" y="2176043"/>
              <a:ext cx="6638668" cy="3721673"/>
            </a:xfrm>
            <a:prstGeom prst="rect">
              <a:avLst/>
            </a:prstGeom>
          </p:spPr>
        </p:pic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093FA5CB-4B57-4C6F-846B-0BE0A36A0C8E}"/>
                </a:ext>
              </a:extLst>
            </p:cNvPr>
            <p:cNvSpPr/>
            <p:nvPr/>
          </p:nvSpPr>
          <p:spPr>
            <a:xfrm>
              <a:off x="2011679" y="1572768"/>
              <a:ext cx="7510780" cy="4551045"/>
            </a:xfrm>
            <a:custGeom>
              <a:avLst/>
              <a:gdLst/>
              <a:ahLst/>
              <a:cxnLst/>
              <a:rect l="l" t="t" r="r" b="b"/>
              <a:pathLst>
                <a:path w="7510780" h="4551045">
                  <a:moveTo>
                    <a:pt x="0" y="4550663"/>
                  </a:moveTo>
                  <a:lnTo>
                    <a:pt x="7510272" y="4550663"/>
                  </a:lnTo>
                  <a:lnTo>
                    <a:pt x="7510272" y="0"/>
                  </a:lnTo>
                  <a:lnTo>
                    <a:pt x="0" y="0"/>
                  </a:lnTo>
                  <a:lnTo>
                    <a:pt x="0" y="45506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71817DEB-A507-4DF4-9C05-264425D1ACCA}"/>
                </a:ext>
              </a:extLst>
            </p:cNvPr>
            <p:cNvSpPr/>
            <p:nvPr/>
          </p:nvSpPr>
          <p:spPr>
            <a:xfrm>
              <a:off x="2795016" y="1240535"/>
              <a:ext cx="5870575" cy="634365"/>
            </a:xfrm>
            <a:custGeom>
              <a:avLst/>
              <a:gdLst/>
              <a:ahLst/>
              <a:cxnLst/>
              <a:rect l="l" t="t" r="r" b="b"/>
              <a:pathLst>
                <a:path w="5870575" h="634364">
                  <a:moveTo>
                    <a:pt x="5870575" y="105664"/>
                  </a:moveTo>
                  <a:lnTo>
                    <a:pt x="5862193" y="64643"/>
                  </a:lnTo>
                  <a:lnTo>
                    <a:pt x="5857748" y="55372"/>
                  </a:lnTo>
                  <a:lnTo>
                    <a:pt x="5832094" y="24130"/>
                  </a:lnTo>
                  <a:lnTo>
                    <a:pt x="5814136" y="12192"/>
                  </a:lnTo>
                  <a:lnTo>
                    <a:pt x="5805932" y="8255"/>
                  </a:lnTo>
                  <a:lnTo>
                    <a:pt x="5796280" y="4699"/>
                  </a:lnTo>
                  <a:lnTo>
                    <a:pt x="5786120" y="2159"/>
                  </a:lnTo>
                  <a:lnTo>
                    <a:pt x="5775579" y="635"/>
                  </a:lnTo>
                  <a:lnTo>
                    <a:pt x="5764784" y="0"/>
                  </a:lnTo>
                  <a:lnTo>
                    <a:pt x="105664" y="0"/>
                  </a:lnTo>
                  <a:lnTo>
                    <a:pt x="64516" y="8255"/>
                  </a:lnTo>
                  <a:lnTo>
                    <a:pt x="31102" y="30886"/>
                  </a:lnTo>
                  <a:lnTo>
                    <a:pt x="30962" y="30975"/>
                  </a:lnTo>
                  <a:lnTo>
                    <a:pt x="30848" y="31140"/>
                  </a:lnTo>
                  <a:lnTo>
                    <a:pt x="24130" y="38481"/>
                  </a:lnTo>
                  <a:lnTo>
                    <a:pt x="18034" y="46609"/>
                  </a:lnTo>
                  <a:lnTo>
                    <a:pt x="2159" y="84455"/>
                  </a:lnTo>
                  <a:lnTo>
                    <a:pt x="0" y="105664"/>
                  </a:lnTo>
                  <a:lnTo>
                    <a:pt x="0" y="528320"/>
                  </a:lnTo>
                  <a:lnTo>
                    <a:pt x="8255" y="569468"/>
                  </a:lnTo>
                  <a:lnTo>
                    <a:pt x="30822" y="602830"/>
                  </a:lnTo>
                  <a:lnTo>
                    <a:pt x="30962" y="603021"/>
                  </a:lnTo>
                  <a:lnTo>
                    <a:pt x="31153" y="603161"/>
                  </a:lnTo>
                  <a:lnTo>
                    <a:pt x="38481" y="609854"/>
                  </a:lnTo>
                  <a:lnTo>
                    <a:pt x="46609" y="615950"/>
                  </a:lnTo>
                  <a:lnTo>
                    <a:pt x="84328" y="631825"/>
                  </a:lnTo>
                  <a:lnTo>
                    <a:pt x="5764784" y="634111"/>
                  </a:lnTo>
                  <a:lnTo>
                    <a:pt x="5775579" y="633476"/>
                  </a:lnTo>
                  <a:lnTo>
                    <a:pt x="5786120" y="631825"/>
                  </a:lnTo>
                  <a:lnTo>
                    <a:pt x="5796280" y="629285"/>
                  </a:lnTo>
                  <a:lnTo>
                    <a:pt x="5805932" y="625729"/>
                  </a:lnTo>
                  <a:lnTo>
                    <a:pt x="5813869" y="621919"/>
                  </a:lnTo>
                  <a:lnTo>
                    <a:pt x="5815203" y="621284"/>
                  </a:lnTo>
                  <a:lnTo>
                    <a:pt x="5846318" y="595630"/>
                  </a:lnTo>
                  <a:lnTo>
                    <a:pt x="5865622" y="559816"/>
                  </a:lnTo>
                  <a:lnTo>
                    <a:pt x="5870448" y="528320"/>
                  </a:lnTo>
                  <a:lnTo>
                    <a:pt x="5870575" y="10566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>
                <a:highlight>
                  <a:srgbClr val="FFFF00"/>
                </a:highlight>
              </a:endParaRPr>
            </a:p>
          </p:txBody>
        </p:sp>
      </p:grpSp>
      <p:sp>
        <p:nvSpPr>
          <p:cNvPr id="15" name="object 7">
            <a:extLst>
              <a:ext uri="{FF2B5EF4-FFF2-40B4-BE49-F238E27FC236}">
                <a16:creationId xmlns:a16="http://schemas.microsoft.com/office/drawing/2014/main" id="{29ABB97E-0AC8-455C-BE50-F5458D314A7E}"/>
              </a:ext>
            </a:extLst>
          </p:cNvPr>
          <p:cNvSpPr txBox="1"/>
          <p:nvPr/>
        </p:nvSpPr>
        <p:spPr>
          <a:xfrm>
            <a:off x="4412961" y="1615717"/>
            <a:ext cx="2656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80" dirty="0">
                <a:solidFill>
                  <a:srgbClr val="FFFFFF"/>
                </a:solidFill>
                <a:latin typeface="Trebuchet MS"/>
                <a:cs typeface="Trebuchet MS"/>
              </a:rPr>
              <a:t>MVC</a:t>
            </a:r>
            <a:r>
              <a:rPr sz="2800" spc="-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chi</a:t>
            </a:r>
            <a:r>
              <a:rPr sz="2800" spc="-1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2800" spc="-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800" spc="-7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105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C3BD-617C-43B1-973A-AF8B9848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045" y="533670"/>
            <a:ext cx="10178322" cy="797829"/>
          </a:xfrm>
        </p:spPr>
        <p:txBody>
          <a:bodyPr>
            <a:normAutofit fontScale="90000"/>
          </a:bodyPr>
          <a:lstStyle/>
          <a:p>
            <a:r>
              <a:rPr lang="en-US" spc="170" dirty="0"/>
              <a:t>What is mvc model?</a:t>
            </a:r>
            <a:endParaRPr 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CE493AE-3945-4E17-81B7-EBF1375E7833}"/>
              </a:ext>
            </a:extLst>
          </p:cNvPr>
          <p:cNvSpPr txBox="1"/>
          <p:nvPr/>
        </p:nvSpPr>
        <p:spPr>
          <a:xfrm>
            <a:off x="5862458" y="3894723"/>
            <a:ext cx="120904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3045">
              <a:lnSpc>
                <a:spcPct val="100000"/>
              </a:lnSpc>
              <a:spcBef>
                <a:spcPts val="105"/>
              </a:spcBef>
            </a:pP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Laravel 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Fr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ork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C78F5-C4C8-42B3-8DDA-80251B5B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9" t="15040" r="8256" b="11162"/>
          <a:stretch/>
        </p:blipFill>
        <p:spPr>
          <a:xfrm>
            <a:off x="2310809" y="1903838"/>
            <a:ext cx="7570381" cy="39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46BA-6F3A-4A1A-A6A1-78D3F78C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MVC works?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032B-7AD4-49C9-B5DB-49B82716B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76" y="1681928"/>
            <a:ext cx="8104446" cy="38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 fontScale="90000"/>
          </a:bodyPr>
          <a:lstStyle/>
          <a:p>
            <a:r>
              <a:rPr lang="en-US" spc="130" dirty="0"/>
              <a:t>SETTING</a:t>
            </a:r>
            <a:r>
              <a:rPr lang="en-US" spc="335" dirty="0"/>
              <a:t> </a:t>
            </a:r>
            <a:r>
              <a:rPr lang="en-US" spc="85" dirty="0"/>
              <a:t>UP</a:t>
            </a:r>
            <a:r>
              <a:rPr lang="en-US" spc="335" dirty="0"/>
              <a:t> </a:t>
            </a:r>
            <a:r>
              <a:rPr lang="en-US" spc="105" dirty="0"/>
              <a:t>THE</a:t>
            </a:r>
            <a:r>
              <a:rPr lang="en-US" spc="335" dirty="0"/>
              <a:t> </a:t>
            </a:r>
            <a:r>
              <a:rPr lang="en-US" spc="165" dirty="0"/>
              <a:t>ENVIRONMENT</a:t>
            </a:r>
            <a:endParaRPr lang="en-US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8A1C65B-AEF2-4565-9379-E1047B4A71C7}"/>
              </a:ext>
            </a:extLst>
          </p:cNvPr>
          <p:cNvGrpSpPr/>
          <p:nvPr/>
        </p:nvGrpSpPr>
        <p:grpSpPr>
          <a:xfrm>
            <a:off x="2159986" y="2564430"/>
            <a:ext cx="7538084" cy="2661285"/>
            <a:chOff x="1160525" y="2883407"/>
            <a:chExt cx="7538084" cy="266128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5B32FAC-3A5F-4854-9645-76ADB2678C0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25" y="2883407"/>
              <a:ext cx="7537704" cy="2660904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7121951-1E06-4C48-B87F-1BC35222A0C6}"/>
                </a:ext>
              </a:extLst>
            </p:cNvPr>
            <p:cNvSpPr/>
            <p:nvPr/>
          </p:nvSpPr>
          <p:spPr>
            <a:xfrm>
              <a:off x="1160526" y="2883407"/>
              <a:ext cx="7538084" cy="2661285"/>
            </a:xfrm>
            <a:custGeom>
              <a:avLst/>
              <a:gdLst/>
              <a:ahLst/>
              <a:cxnLst/>
              <a:rect l="l" t="t" r="r" b="b"/>
              <a:pathLst>
                <a:path w="7538084" h="2661285">
                  <a:moveTo>
                    <a:pt x="7537704" y="0"/>
                  </a:moveTo>
                  <a:lnTo>
                    <a:pt x="7527036" y="0"/>
                  </a:lnTo>
                  <a:lnTo>
                    <a:pt x="7527036" y="10668"/>
                  </a:lnTo>
                  <a:lnTo>
                    <a:pt x="7527036" y="2650236"/>
                  </a:lnTo>
                  <a:lnTo>
                    <a:pt x="10668" y="2650236"/>
                  </a:lnTo>
                  <a:lnTo>
                    <a:pt x="10668" y="10668"/>
                  </a:lnTo>
                  <a:lnTo>
                    <a:pt x="7527036" y="10668"/>
                  </a:lnTo>
                  <a:lnTo>
                    <a:pt x="7527036" y="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10668"/>
                  </a:lnTo>
                  <a:lnTo>
                    <a:pt x="0" y="2650236"/>
                  </a:lnTo>
                  <a:lnTo>
                    <a:pt x="0" y="2660904"/>
                  </a:lnTo>
                  <a:lnTo>
                    <a:pt x="10668" y="2660904"/>
                  </a:lnTo>
                  <a:lnTo>
                    <a:pt x="7527036" y="2660904"/>
                  </a:lnTo>
                  <a:lnTo>
                    <a:pt x="7537704" y="2660904"/>
                  </a:lnTo>
                  <a:lnTo>
                    <a:pt x="7537704" y="2650236"/>
                  </a:lnTo>
                  <a:lnTo>
                    <a:pt x="7537704" y="10668"/>
                  </a:lnTo>
                  <a:lnTo>
                    <a:pt x="7537704" y="0"/>
                  </a:lnTo>
                  <a:close/>
                </a:path>
              </a:pathLst>
            </a:custGeom>
            <a:solidFill>
              <a:srgbClr val="FF2F2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7CA68B4D-ADB8-472E-B080-B4034B4AC129}"/>
              </a:ext>
            </a:extLst>
          </p:cNvPr>
          <p:cNvSpPr txBox="1"/>
          <p:nvPr/>
        </p:nvSpPr>
        <p:spPr>
          <a:xfrm>
            <a:off x="3284633" y="3504217"/>
            <a:ext cx="1914688" cy="100796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54305" indent="-142240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54940" algn="l"/>
              </a:tabLst>
            </a:pPr>
            <a:r>
              <a:rPr sz="2000" b="1" spc="15" dirty="0">
                <a:solidFill>
                  <a:schemeClr val="bg1"/>
                </a:solidFill>
                <a:latin typeface="Calibri"/>
                <a:cs typeface="Calibri"/>
              </a:rPr>
              <a:t>PHP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154940" algn="l"/>
              </a:tabLst>
            </a:pPr>
            <a:r>
              <a:rPr sz="2000" b="1" spc="15" dirty="0">
                <a:solidFill>
                  <a:schemeClr val="bg1"/>
                </a:solidFill>
                <a:latin typeface="Calibri"/>
                <a:cs typeface="Calibri"/>
              </a:rPr>
              <a:t>Composer</a:t>
            </a:r>
            <a:endParaRPr lang="en-US" sz="2000" b="1" spc="15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54305" indent="-142240">
              <a:lnSpc>
                <a:spcPct val="100000"/>
              </a:lnSpc>
              <a:spcBef>
                <a:spcPts val="165"/>
              </a:spcBef>
              <a:buFont typeface="Arial MT"/>
              <a:buChar char="•"/>
              <a:tabLst>
                <a:tab pos="154940" algn="l"/>
              </a:tabLst>
            </a:pPr>
            <a:r>
              <a:rPr lang="en-US" sz="2000" b="1" spc="15" dirty="0">
                <a:solidFill>
                  <a:schemeClr val="bg1"/>
                </a:solidFill>
                <a:latin typeface="Calibri"/>
                <a:cs typeface="Calibri"/>
              </a:rPr>
              <a:t>VS Code</a:t>
            </a:r>
            <a:endParaRPr sz="14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9628778E-ADE5-4EAC-AFDD-2F4B8AD9E09B}"/>
              </a:ext>
            </a:extLst>
          </p:cNvPr>
          <p:cNvGrpSpPr/>
          <p:nvPr/>
        </p:nvGrpSpPr>
        <p:grpSpPr>
          <a:xfrm>
            <a:off x="2537177" y="2075227"/>
            <a:ext cx="6090285" cy="1254760"/>
            <a:chOff x="1537716" y="2394204"/>
            <a:chExt cx="6090285" cy="125476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2FC636B9-305E-4939-913A-60D1D418833D}"/>
                </a:ext>
              </a:extLst>
            </p:cNvPr>
            <p:cNvSpPr/>
            <p:nvPr/>
          </p:nvSpPr>
          <p:spPr>
            <a:xfrm>
              <a:off x="1537716" y="2394204"/>
              <a:ext cx="6090285" cy="1254760"/>
            </a:xfrm>
            <a:custGeom>
              <a:avLst/>
              <a:gdLst/>
              <a:ahLst/>
              <a:cxnLst/>
              <a:rect l="l" t="t" r="r" b="b"/>
              <a:pathLst>
                <a:path w="6090284" h="1254760">
                  <a:moveTo>
                    <a:pt x="6089904" y="1045463"/>
                  </a:moveTo>
                  <a:lnTo>
                    <a:pt x="6089904" y="209549"/>
                  </a:lnTo>
                  <a:lnTo>
                    <a:pt x="6084376" y="161472"/>
                  </a:lnTo>
                  <a:lnTo>
                    <a:pt x="6068639" y="117354"/>
                  </a:lnTo>
                  <a:lnTo>
                    <a:pt x="6043957" y="78448"/>
                  </a:lnTo>
                  <a:lnTo>
                    <a:pt x="6011597" y="46006"/>
                  </a:lnTo>
                  <a:lnTo>
                    <a:pt x="5972827" y="21282"/>
                  </a:lnTo>
                  <a:lnTo>
                    <a:pt x="5928910" y="5529"/>
                  </a:lnTo>
                  <a:lnTo>
                    <a:pt x="5881116" y="0"/>
                  </a:lnTo>
                  <a:lnTo>
                    <a:pt x="208788" y="0"/>
                  </a:lnTo>
                  <a:lnTo>
                    <a:pt x="160753" y="5529"/>
                  </a:lnTo>
                  <a:lnTo>
                    <a:pt x="116743" y="21282"/>
                  </a:lnTo>
                  <a:lnTo>
                    <a:pt x="77986" y="46006"/>
                  </a:lnTo>
                  <a:lnTo>
                    <a:pt x="45706" y="78448"/>
                  </a:lnTo>
                  <a:lnTo>
                    <a:pt x="21131" y="117354"/>
                  </a:lnTo>
                  <a:lnTo>
                    <a:pt x="5487" y="161472"/>
                  </a:lnTo>
                  <a:lnTo>
                    <a:pt x="0" y="209550"/>
                  </a:lnTo>
                  <a:lnTo>
                    <a:pt x="0" y="1045463"/>
                  </a:lnTo>
                  <a:lnTo>
                    <a:pt x="5487" y="1093258"/>
                  </a:lnTo>
                  <a:lnTo>
                    <a:pt x="21131" y="1137175"/>
                  </a:lnTo>
                  <a:lnTo>
                    <a:pt x="45706" y="1175945"/>
                  </a:lnTo>
                  <a:lnTo>
                    <a:pt x="77986" y="1208305"/>
                  </a:lnTo>
                  <a:lnTo>
                    <a:pt x="116743" y="1232987"/>
                  </a:lnTo>
                  <a:lnTo>
                    <a:pt x="160753" y="1248724"/>
                  </a:lnTo>
                  <a:lnTo>
                    <a:pt x="208788" y="1254252"/>
                  </a:lnTo>
                  <a:lnTo>
                    <a:pt x="5881116" y="1254251"/>
                  </a:lnTo>
                  <a:lnTo>
                    <a:pt x="5928910" y="1248724"/>
                  </a:lnTo>
                  <a:lnTo>
                    <a:pt x="5972827" y="1232987"/>
                  </a:lnTo>
                  <a:lnTo>
                    <a:pt x="6011597" y="1208305"/>
                  </a:lnTo>
                  <a:lnTo>
                    <a:pt x="6043957" y="1175945"/>
                  </a:lnTo>
                  <a:lnTo>
                    <a:pt x="6068639" y="1137175"/>
                  </a:lnTo>
                  <a:lnTo>
                    <a:pt x="6084376" y="1093258"/>
                  </a:lnTo>
                  <a:lnTo>
                    <a:pt x="6089904" y="1045463"/>
                  </a:lnTo>
                  <a:close/>
                </a:path>
              </a:pathLst>
            </a:custGeom>
            <a:solidFill>
              <a:srgbClr val="E5C2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A7276CB-0E09-498A-B606-18F8399D6C54}"/>
                </a:ext>
              </a:extLst>
            </p:cNvPr>
            <p:cNvSpPr/>
            <p:nvPr/>
          </p:nvSpPr>
          <p:spPr>
            <a:xfrm>
              <a:off x="1537716" y="2394204"/>
              <a:ext cx="6090285" cy="1254760"/>
            </a:xfrm>
            <a:custGeom>
              <a:avLst/>
              <a:gdLst/>
              <a:ahLst/>
              <a:cxnLst/>
              <a:rect l="l" t="t" r="r" b="b"/>
              <a:pathLst>
                <a:path w="6090284" h="1254760">
                  <a:moveTo>
                    <a:pt x="6089904" y="1056131"/>
                  </a:moveTo>
                  <a:lnTo>
                    <a:pt x="6089904" y="198119"/>
                  </a:lnTo>
                  <a:lnTo>
                    <a:pt x="6089142" y="188213"/>
                  </a:lnTo>
                  <a:lnTo>
                    <a:pt x="6078391" y="139431"/>
                  </a:lnTo>
                  <a:lnTo>
                    <a:pt x="6056483" y="95450"/>
                  </a:lnTo>
                  <a:lnTo>
                    <a:pt x="6025143" y="57931"/>
                  </a:lnTo>
                  <a:lnTo>
                    <a:pt x="5986097" y="28535"/>
                  </a:lnTo>
                  <a:lnTo>
                    <a:pt x="5941068" y="8925"/>
                  </a:lnTo>
                  <a:lnTo>
                    <a:pt x="5891784" y="761"/>
                  </a:lnTo>
                  <a:lnTo>
                    <a:pt x="5881116" y="0"/>
                  </a:lnTo>
                  <a:lnTo>
                    <a:pt x="208788" y="0"/>
                  </a:lnTo>
                  <a:lnTo>
                    <a:pt x="158867" y="6185"/>
                  </a:lnTo>
                  <a:lnTo>
                    <a:pt x="112905" y="23545"/>
                  </a:lnTo>
                  <a:lnTo>
                    <a:pt x="72585" y="50720"/>
                  </a:lnTo>
                  <a:lnTo>
                    <a:pt x="39587" y="86351"/>
                  </a:lnTo>
                  <a:lnTo>
                    <a:pt x="15593" y="129079"/>
                  </a:lnTo>
                  <a:lnTo>
                    <a:pt x="2285" y="177546"/>
                  </a:lnTo>
                  <a:lnTo>
                    <a:pt x="0" y="198120"/>
                  </a:lnTo>
                  <a:lnTo>
                    <a:pt x="0" y="1056132"/>
                  </a:lnTo>
                  <a:lnTo>
                    <a:pt x="762" y="1066800"/>
                  </a:lnTo>
                  <a:lnTo>
                    <a:pt x="2286" y="1077468"/>
                  </a:lnTo>
                  <a:lnTo>
                    <a:pt x="3810" y="1087374"/>
                  </a:lnTo>
                  <a:lnTo>
                    <a:pt x="9906" y="1108309"/>
                  </a:lnTo>
                  <a:lnTo>
                    <a:pt x="9906" y="209550"/>
                  </a:lnTo>
                  <a:lnTo>
                    <a:pt x="11429" y="188976"/>
                  </a:lnTo>
                  <a:lnTo>
                    <a:pt x="22797" y="139320"/>
                  </a:lnTo>
                  <a:lnTo>
                    <a:pt x="53909" y="84719"/>
                  </a:lnTo>
                  <a:lnTo>
                    <a:pt x="83057" y="55626"/>
                  </a:lnTo>
                  <a:lnTo>
                    <a:pt x="116615" y="33377"/>
                  </a:lnTo>
                  <a:lnTo>
                    <a:pt x="177273" y="13080"/>
                  </a:lnTo>
                  <a:lnTo>
                    <a:pt x="5891784" y="10667"/>
                  </a:lnTo>
                  <a:lnTo>
                    <a:pt x="5901690" y="11429"/>
                  </a:lnTo>
                  <a:lnTo>
                    <a:pt x="5948015" y="22255"/>
                  </a:lnTo>
                  <a:lnTo>
                    <a:pt x="5989689" y="43270"/>
                  </a:lnTo>
                  <a:lnTo>
                    <a:pt x="6025181" y="72994"/>
                  </a:lnTo>
                  <a:lnTo>
                    <a:pt x="6052958" y="109950"/>
                  </a:lnTo>
                  <a:lnTo>
                    <a:pt x="6071487" y="152660"/>
                  </a:lnTo>
                  <a:lnTo>
                    <a:pt x="6079236" y="199643"/>
                  </a:lnTo>
                  <a:lnTo>
                    <a:pt x="6079236" y="1110677"/>
                  </a:lnTo>
                  <a:lnTo>
                    <a:pt x="6081390" y="1105750"/>
                  </a:lnTo>
                  <a:lnTo>
                    <a:pt x="6089904" y="1056131"/>
                  </a:lnTo>
                  <a:close/>
                </a:path>
                <a:path w="6090284" h="1254760">
                  <a:moveTo>
                    <a:pt x="6079236" y="1110677"/>
                  </a:moveTo>
                  <a:lnTo>
                    <a:pt x="6079236" y="1056131"/>
                  </a:lnTo>
                  <a:lnTo>
                    <a:pt x="6078474" y="1066037"/>
                  </a:lnTo>
                  <a:lnTo>
                    <a:pt x="6068059" y="1112622"/>
                  </a:lnTo>
                  <a:lnTo>
                    <a:pt x="6047299" y="1154240"/>
                  </a:lnTo>
                  <a:lnTo>
                    <a:pt x="6017704" y="1189520"/>
                  </a:lnTo>
                  <a:lnTo>
                    <a:pt x="5980785" y="1217086"/>
                  </a:lnTo>
                  <a:lnTo>
                    <a:pt x="5938054" y="1235565"/>
                  </a:lnTo>
                  <a:lnTo>
                    <a:pt x="5891022" y="1243583"/>
                  </a:lnTo>
                  <a:lnTo>
                    <a:pt x="208788" y="1243584"/>
                  </a:lnTo>
                  <a:lnTo>
                    <a:pt x="161175" y="1238118"/>
                  </a:lnTo>
                  <a:lnTo>
                    <a:pt x="117599" y="1221768"/>
                  </a:lnTo>
                  <a:lnTo>
                    <a:pt x="79486" y="1195916"/>
                  </a:lnTo>
                  <a:lnTo>
                    <a:pt x="48262" y="1161945"/>
                  </a:lnTo>
                  <a:lnTo>
                    <a:pt x="25355" y="1121239"/>
                  </a:lnTo>
                  <a:lnTo>
                    <a:pt x="12192" y="1075182"/>
                  </a:lnTo>
                  <a:lnTo>
                    <a:pt x="9906" y="1044702"/>
                  </a:lnTo>
                  <a:lnTo>
                    <a:pt x="9906" y="1108309"/>
                  </a:lnTo>
                  <a:lnTo>
                    <a:pt x="27179" y="1148953"/>
                  </a:lnTo>
                  <a:lnTo>
                    <a:pt x="68580" y="1200150"/>
                  </a:lnTo>
                  <a:lnTo>
                    <a:pt x="112300" y="1230659"/>
                  </a:lnTo>
                  <a:lnTo>
                    <a:pt x="175406" y="1251869"/>
                  </a:lnTo>
                  <a:lnTo>
                    <a:pt x="208788" y="1254252"/>
                  </a:lnTo>
                  <a:lnTo>
                    <a:pt x="5891784" y="1254251"/>
                  </a:lnTo>
                  <a:lnTo>
                    <a:pt x="5951388" y="1242162"/>
                  </a:lnTo>
                  <a:lnTo>
                    <a:pt x="5995260" y="1220272"/>
                  </a:lnTo>
                  <a:lnTo>
                    <a:pt x="6032558" y="1189272"/>
                  </a:lnTo>
                  <a:lnTo>
                    <a:pt x="6061772" y="1150614"/>
                  </a:lnTo>
                  <a:lnTo>
                    <a:pt x="6079236" y="1110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5A55D20D-807C-43F7-881C-3A58A12FA840}"/>
              </a:ext>
            </a:extLst>
          </p:cNvPr>
          <p:cNvSpPr txBox="1"/>
          <p:nvPr/>
        </p:nvSpPr>
        <p:spPr>
          <a:xfrm>
            <a:off x="2943805" y="2537971"/>
            <a:ext cx="2872203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dirty="0">
                <a:solidFill>
                  <a:srgbClr val="313131"/>
                </a:solidFill>
                <a:latin typeface="Calibri"/>
                <a:cs typeface="Calibri"/>
              </a:rPr>
              <a:t>List</a:t>
            </a:r>
            <a:r>
              <a:rPr sz="2400" b="1" spc="-25" dirty="0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sz="2400" b="1" spc="10" dirty="0">
                <a:solidFill>
                  <a:srgbClr val="313131"/>
                </a:solidFill>
                <a:latin typeface="Calibri"/>
                <a:cs typeface="Calibri"/>
              </a:rPr>
              <a:t>of</a:t>
            </a:r>
            <a:r>
              <a:rPr sz="2400" b="1" spc="-20" dirty="0">
                <a:solidFill>
                  <a:srgbClr val="313131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313131"/>
                </a:solidFill>
                <a:latin typeface="Calibri"/>
                <a:cs typeface="Calibri"/>
              </a:rPr>
              <a:t>components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530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C3BD-617C-43B1-973A-AF8B9848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045" y="533670"/>
            <a:ext cx="10178322" cy="797829"/>
          </a:xfrm>
        </p:spPr>
        <p:txBody>
          <a:bodyPr>
            <a:normAutofit fontScale="90000"/>
          </a:bodyPr>
          <a:lstStyle/>
          <a:p>
            <a:r>
              <a:rPr lang="en-US" spc="170" dirty="0"/>
              <a:t>What </a:t>
            </a:r>
            <a:r>
              <a:rPr lang="en-US" spc="170"/>
              <a:t>is composer</a:t>
            </a:r>
            <a:r>
              <a:rPr lang="en-US" spc="170">
                <a:latin typeface="Adobe Heiti Std R" panose="020B0400000000000000" pitchFamily="34" charset="-128"/>
                <a:ea typeface="Adobe Heiti Std R" panose="020B0400000000000000" pitchFamily="34" charset="-128"/>
              </a:rPr>
              <a:t>?</a:t>
            </a:r>
            <a:endParaRPr lang="en-US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F5F5C-B4EF-4BFB-8516-5092A8723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6" t="19415" r="21075" b="43876"/>
          <a:stretch/>
        </p:blipFill>
        <p:spPr>
          <a:xfrm>
            <a:off x="1662805" y="2074563"/>
            <a:ext cx="7608787" cy="25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33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/>
          <a:lstStyle/>
          <a:p>
            <a:r>
              <a:rPr lang="en-US" spc="130" dirty="0"/>
              <a:t>SETTING</a:t>
            </a:r>
            <a:r>
              <a:rPr lang="en-US" spc="330" dirty="0"/>
              <a:t> </a:t>
            </a:r>
            <a:r>
              <a:rPr lang="en-US" spc="80" dirty="0"/>
              <a:t>UP</a:t>
            </a:r>
            <a:r>
              <a:rPr lang="en-US" spc="335" dirty="0"/>
              <a:t> </a:t>
            </a:r>
            <a:r>
              <a:rPr lang="en-US" spc="140" dirty="0"/>
              <a:t>COMPOSER</a:t>
            </a:r>
            <a:endParaRPr lang="en-US" dirty="0"/>
          </a:p>
        </p:txBody>
      </p:sp>
      <p:pic>
        <p:nvPicPr>
          <p:cNvPr id="11" name="object 3">
            <a:extLst>
              <a:ext uri="{FF2B5EF4-FFF2-40B4-BE49-F238E27FC236}">
                <a16:creationId xmlns:a16="http://schemas.microsoft.com/office/drawing/2014/main" id="{CECB4316-D6F1-4BDD-AE32-8F931539D7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659" y="2290129"/>
            <a:ext cx="7841742" cy="28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5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0F27-E977-4EC6-92C0-E148FE91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20608"/>
            <a:ext cx="10178322" cy="861624"/>
          </a:xfrm>
        </p:spPr>
        <p:txBody>
          <a:bodyPr>
            <a:normAutofit fontScale="90000"/>
          </a:bodyPr>
          <a:lstStyle/>
          <a:p>
            <a:pPr algn="ctr"/>
            <a:r>
              <a:rPr lang="en-US" spc="130" dirty="0"/>
              <a:t>Checking all required components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6AFCD4-ADF4-4936-8B9B-8410570A1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1" t="20155" r="42878" b="65272"/>
          <a:stretch/>
        </p:blipFill>
        <p:spPr>
          <a:xfrm>
            <a:off x="3336851" y="1467293"/>
            <a:ext cx="5518297" cy="999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6DE898-FF63-4B7A-909A-94757E1BC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9" t="20155" r="28401" b="23411"/>
          <a:stretch/>
        </p:blipFill>
        <p:spPr>
          <a:xfrm>
            <a:off x="2438399" y="2573082"/>
            <a:ext cx="7315200" cy="387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3875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5D5C12-9048-448D-A69C-F00736C0732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0</TotalTime>
  <Words>346</Words>
  <Application>Microsoft Office PowerPoint</Application>
  <PresentationFormat>Widescreen</PresentationFormat>
  <Paragraphs>80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Adobe Heiti Std R</vt:lpstr>
      <vt:lpstr>Arial</vt:lpstr>
      <vt:lpstr>Arial MT</vt:lpstr>
      <vt:lpstr>Calibri</vt:lpstr>
      <vt:lpstr>Corbel</vt:lpstr>
      <vt:lpstr>Courier New</vt:lpstr>
      <vt:lpstr>Trebuchet MS</vt:lpstr>
      <vt:lpstr>Depth</vt:lpstr>
      <vt:lpstr>LARAVEL</vt:lpstr>
      <vt:lpstr>Introduction to Laravel</vt:lpstr>
      <vt:lpstr>What is mvc?</vt:lpstr>
      <vt:lpstr>What is mvc model?</vt:lpstr>
      <vt:lpstr>How does MVC works?</vt:lpstr>
      <vt:lpstr>SETTING UP THE ENVIRONMENT</vt:lpstr>
      <vt:lpstr>What is composer?</vt:lpstr>
      <vt:lpstr>SETTING UP COMPOSER</vt:lpstr>
      <vt:lpstr>Checking all required components</vt:lpstr>
      <vt:lpstr>Installing Laravel using composer</vt:lpstr>
      <vt:lpstr>Installing Laravel using composer</vt:lpstr>
      <vt:lpstr>Laravel file &amp; folder structure</vt:lpstr>
      <vt:lpstr>Laravel file &amp; folder structure</vt:lpstr>
      <vt:lpstr>Views</vt:lpstr>
      <vt:lpstr>View and route folder</vt:lpstr>
      <vt:lpstr>Named route </vt:lpstr>
      <vt:lpstr>Named route </vt:lpstr>
      <vt:lpstr>Blade Template</vt:lpstr>
      <vt:lpstr>BLADE Template syntax</vt:lpstr>
      <vt:lpstr>BLADE Template syntax</vt:lpstr>
      <vt:lpstr>BLADE Template syntax</vt:lpstr>
      <vt:lpstr>BLADE Template syntax</vt:lpstr>
      <vt:lpstr>Blade Temp-late main directives</vt:lpstr>
      <vt:lpstr>How to create Database using PhpMyAdmin / MySQL</vt:lpstr>
      <vt:lpstr>For User Authentication: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Fariha Shafiq</dc:creator>
  <cp:lastModifiedBy/>
  <cp:revision>1</cp:revision>
  <dcterms:created xsi:type="dcterms:W3CDTF">2024-01-30T09:30:29Z</dcterms:created>
  <dcterms:modified xsi:type="dcterms:W3CDTF">2025-02-19T15:58:45Z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